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4"/>
  </p:notesMasterIdLst>
  <p:sldIdLst>
    <p:sldId id="256" r:id="rId2"/>
    <p:sldId id="272" r:id="rId3"/>
    <p:sldId id="259" r:id="rId4"/>
    <p:sldId id="279" r:id="rId5"/>
    <p:sldId id="278" r:id="rId6"/>
    <p:sldId id="260" r:id="rId7"/>
    <p:sldId id="261" r:id="rId8"/>
    <p:sldId id="275" r:id="rId9"/>
    <p:sldId id="265" r:id="rId10"/>
    <p:sldId id="268" r:id="rId11"/>
    <p:sldId id="282" r:id="rId12"/>
    <p:sldId id="271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0"/>
    <p:restoredTop sz="94861"/>
  </p:normalViewPr>
  <p:slideViewPr>
    <p:cSldViewPr snapToGrid="0" snapToObjects="1">
      <p:cViewPr>
        <p:scale>
          <a:sx n="110" d="100"/>
          <a:sy n="110" d="100"/>
        </p:scale>
        <p:origin x="-648" y="-2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216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olio layou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/>
              <a:pPr lvl="0" rtl="0">
                <a:spcBef>
                  <a:spcPts val="0"/>
                </a:spcBef>
                <a:buNone/>
              </a:pPr>
              <a:t>‹#›</a:t>
            </a:fld>
            <a:endParaRPr lang="en" sz="800"/>
          </a:p>
        </p:txBody>
      </p:sp>
      <p:cxnSp>
        <p:nvCxnSpPr>
          <p:cNvPr id="9" name="Shape 9"/>
          <p:cNvCxnSpPr/>
          <p:nvPr/>
        </p:nvCxnSpPr>
        <p:spPr>
          <a:xfrm>
            <a:off x="442800" y="297127"/>
            <a:ext cx="82860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lio layout on blue/green 1">
    <p:bg>
      <p:bgPr>
        <a:solidFill>
          <a:srgbClr val="007F8C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</a:rPr>
              <a:pPr lvl="0" rtl="0">
                <a:spcBef>
                  <a:spcPts val="0"/>
                </a:spcBef>
                <a:buNone/>
              </a:pPr>
              <a:t>‹#›</a:t>
            </a:fld>
            <a:endParaRPr lang="en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image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/>
        </p:nvSpPr>
        <p:spPr>
          <a:xfrm>
            <a:off x="331350" y="2571750"/>
            <a:ext cx="8232900" cy="11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pt-BR" sz="3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Preencha aqui com o nome de seu evento</a:t>
            </a:r>
            <a:endParaRPr lang="pt-BR"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Capa Relatorio.png"/>
          <p:cNvPicPr>
            <a:picLocks noChangeAspect="1"/>
          </p:cNvPicPr>
          <p:nvPr/>
        </p:nvPicPr>
        <p:blipFill>
          <a:blip r:embed="rId3"/>
          <a:srcRect b="20947"/>
          <a:stretch>
            <a:fillRect/>
          </a:stretch>
        </p:blipFill>
        <p:spPr>
          <a:xfrm>
            <a:off x="0" y="298926"/>
            <a:ext cx="9144000" cy="3593452"/>
          </a:xfrm>
          <a:prstGeom prst="rect">
            <a:avLst/>
          </a:prstGeom>
        </p:spPr>
      </p:pic>
      <p:pic>
        <p:nvPicPr>
          <p:cNvPr id="10" name="Picture 9" descr="Capa Relatorio.png"/>
          <p:cNvPicPr>
            <a:picLocks noChangeAspect="1"/>
          </p:cNvPicPr>
          <p:nvPr/>
        </p:nvPicPr>
        <p:blipFill>
          <a:blip r:embed="rId3"/>
          <a:srcRect l="41724" t="78385" r="15061"/>
          <a:stretch>
            <a:fillRect/>
          </a:stretch>
        </p:blipFill>
        <p:spPr>
          <a:xfrm>
            <a:off x="4822371" y="4014470"/>
            <a:ext cx="3951541" cy="982504"/>
          </a:xfrm>
          <a:prstGeom prst="rect">
            <a:avLst/>
          </a:prstGeom>
        </p:spPr>
      </p:pic>
      <p:pic>
        <p:nvPicPr>
          <p:cNvPr id="5" name="Picture 4" descr="logo BioME full.png"/>
          <p:cNvPicPr>
            <a:picLocks noChangeAspect="1"/>
          </p:cNvPicPr>
          <p:nvPr/>
        </p:nvPicPr>
        <p:blipFill>
          <a:blip r:embed="rId4"/>
          <a:srcRect b="39441"/>
          <a:stretch>
            <a:fillRect/>
          </a:stretch>
        </p:blipFill>
        <p:spPr>
          <a:xfrm>
            <a:off x="830512" y="4278082"/>
            <a:ext cx="3600000" cy="608363"/>
          </a:xfrm>
          <a:prstGeom prst="rect">
            <a:avLst/>
          </a:prstGeom>
        </p:spPr>
      </p:pic>
      <p:pic>
        <p:nvPicPr>
          <p:cNvPr id="6" name="Picture 5" descr="Capa Relatorio.png"/>
          <p:cNvPicPr>
            <a:picLocks noChangeAspect="1"/>
          </p:cNvPicPr>
          <p:nvPr/>
        </p:nvPicPr>
        <p:blipFill>
          <a:blip r:embed="rId3"/>
          <a:srcRect l="16724" t="78146" r="76728" b="16055"/>
          <a:stretch>
            <a:fillRect/>
          </a:stretch>
        </p:blipFill>
        <p:spPr>
          <a:xfrm>
            <a:off x="761978" y="3981812"/>
            <a:ext cx="598715" cy="263612"/>
          </a:xfrm>
          <a:prstGeom prst="rect">
            <a:avLst/>
          </a:prstGeom>
        </p:spPr>
      </p:pic>
      <p:pic>
        <p:nvPicPr>
          <p:cNvPr id="7" name="Picture 6" descr="Capa Relatorio.png"/>
          <p:cNvPicPr>
            <a:picLocks noChangeAspect="1"/>
          </p:cNvPicPr>
          <p:nvPr/>
        </p:nvPicPr>
        <p:blipFill>
          <a:blip r:embed="rId3"/>
          <a:srcRect l="37320" t="78146" r="58395" b="16055"/>
          <a:stretch>
            <a:fillRect/>
          </a:stretch>
        </p:blipFill>
        <p:spPr>
          <a:xfrm>
            <a:off x="4876834" y="3970926"/>
            <a:ext cx="391860" cy="263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364450" y="3407525"/>
            <a:ext cx="8124300" cy="1289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15000"/>
              </a:lnSpc>
              <a:buClr>
                <a:srgbClr val="39C2C9"/>
              </a:buClr>
              <a:buFont typeface="Lato"/>
              <a:buChar char="●"/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Facebook: </a:t>
            </a: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rede social com melhor desempenho;</a:t>
            </a:r>
          </a:p>
          <a:p>
            <a:pPr marL="457200" lvl="0" indent="-228600">
              <a:lnSpc>
                <a:spcPct val="115000"/>
              </a:lnSpc>
              <a:buClr>
                <a:srgbClr val="39C2C9"/>
              </a:buClr>
              <a:buFont typeface="Lato"/>
              <a:buChar char="●"/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40 mil pessoas </a:t>
            </a: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alcançadas;</a:t>
            </a:r>
          </a:p>
          <a:p>
            <a:pPr marL="457200" lvl="0" indent="-228600">
              <a:lnSpc>
                <a:spcPct val="115000"/>
              </a:lnSpc>
              <a:buClr>
                <a:srgbClr val="39C2C9"/>
              </a:buClr>
              <a:buFont typeface="Lato"/>
              <a:buChar char="●"/>
            </a:pP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Mais de </a:t>
            </a: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1.100 envolvimentos </a:t>
            </a: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com as publicações;</a:t>
            </a:r>
          </a:p>
          <a:p>
            <a:pPr marL="457200" lvl="0" indent="-228600">
              <a:lnSpc>
                <a:spcPct val="115000"/>
              </a:lnSpc>
              <a:buClr>
                <a:srgbClr val="39C2C9"/>
              </a:buClr>
              <a:buFont typeface="Lato"/>
              <a:buChar char="●"/>
            </a:pP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Aumento de seguidores: </a:t>
            </a: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20%</a:t>
            </a: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 (2Bio) e </a:t>
            </a: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28%</a:t>
            </a: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 (BioME).</a:t>
            </a:r>
            <a:endParaRPr dirty="0">
              <a:solidFill>
                <a:srgbClr val="FF7F00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656566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FF7F00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A73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75" y="28554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512" y="2855412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087" y="2855425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41"/>
          <p:cNvSpPr txBox="1"/>
          <p:nvPr/>
        </p:nvSpPr>
        <p:spPr>
          <a:xfrm>
            <a:off x="2298025" y="2731600"/>
            <a:ext cx="1180837" cy="670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282C35"/>
                </a:solidFill>
                <a:latin typeface="+mn-lt"/>
                <a:ea typeface="Lato"/>
                <a:cs typeface="Lato"/>
                <a:sym typeface="Lato"/>
              </a:rPr>
              <a:t>/2Bio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282C35"/>
                </a:solidFill>
                <a:latin typeface="+mn-lt"/>
                <a:ea typeface="Lato"/>
                <a:cs typeface="Lato"/>
                <a:sym typeface="Lato"/>
              </a:rPr>
              <a:t>/BioME</a:t>
            </a:r>
            <a:endParaRPr lang="en" dirty="0">
              <a:solidFill>
                <a:srgbClr val="282C35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282C35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4" name="Shape 133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CCCCCC"/>
                </a:solidFill>
                <a:latin typeface="+mn-lt"/>
                <a:ea typeface="Lato"/>
                <a:cs typeface="Lato"/>
                <a:sym typeface="Lato"/>
              </a:rPr>
              <a:t>Imprensa e Promoção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282C35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5" name="Shape 140"/>
          <p:cNvSpPr txBox="1"/>
          <p:nvPr/>
        </p:nvSpPr>
        <p:spPr>
          <a:xfrm>
            <a:off x="373975" y="1197725"/>
            <a:ext cx="8124300" cy="104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buClr>
                <a:srgbClr val="39C2C9"/>
              </a:buClr>
            </a:pPr>
            <a:r>
              <a:rPr lang="nb-NO" dirty="0" smtClean="0">
                <a:latin typeface="+mn-lt"/>
                <a:ea typeface="Lato"/>
                <a:cs typeface="Lato"/>
                <a:sym typeface="Lato"/>
              </a:rPr>
              <a:t>Divulgação via e-mail:</a:t>
            </a:r>
          </a:p>
          <a:p>
            <a:pPr marL="457200" indent="-228600">
              <a:lnSpc>
                <a:spcPct val="115000"/>
              </a:lnSpc>
              <a:buClr>
                <a:srgbClr val="39C2C9"/>
              </a:buClr>
              <a:buFont typeface="Lato"/>
              <a:buChar char="●"/>
            </a:pP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Alcançou quase </a:t>
            </a: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1.490 destinatários </a:t>
            </a: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(incluindo os principais programas de pós-graduação das universidades federais do país).</a:t>
            </a:r>
            <a:endParaRPr lang="nb-NO" dirty="0" smtClean="0">
              <a:solidFill>
                <a:srgbClr val="39C2C9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-228600">
              <a:lnSpc>
                <a:spcPct val="115000"/>
              </a:lnSpc>
              <a:buClr>
                <a:srgbClr val="39C2C9"/>
              </a:buClr>
              <a:buFont typeface="Lato"/>
              <a:buChar char="●"/>
            </a:pPr>
            <a:endParaRPr lang="pt-BR" dirty="0" smtClean="0">
              <a:solidFill>
                <a:srgbClr val="39C2C9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A73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6" name="Shape 140"/>
          <p:cNvSpPr txBox="1"/>
          <p:nvPr/>
        </p:nvSpPr>
        <p:spPr>
          <a:xfrm>
            <a:off x="373975" y="2264526"/>
            <a:ext cx="8124300" cy="50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buClr>
                <a:srgbClr val="39C2C9"/>
              </a:buClr>
            </a:pPr>
            <a:r>
              <a:rPr lang="nb-NO" dirty="0" smtClean="0">
                <a:latin typeface="+mn-lt"/>
                <a:ea typeface="Lato"/>
                <a:cs typeface="Lato"/>
                <a:sym typeface="Lato"/>
              </a:rPr>
              <a:t>Divulgação via redes sociais:</a:t>
            </a:r>
            <a:endParaRPr lang="pt-BR" dirty="0" smtClean="0">
              <a:solidFill>
                <a:srgbClr val="39C2C9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A73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 txBox="1"/>
          <p:nvPr/>
        </p:nvSpPr>
        <p:spPr>
          <a:xfrm>
            <a:off x="790372" y="460275"/>
            <a:ext cx="7537189" cy="69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" sz="2400" dirty="0" smtClean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Mensagem da Equipe do BioME aos alunos</a:t>
            </a:r>
            <a:endParaRPr lang="en" sz="240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270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548" y="1522218"/>
            <a:ext cx="40005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Agradecemos a participação de todos e esperamos ter correspondido às suas expectativas!</a:t>
            </a:r>
          </a:p>
          <a:p>
            <a:r>
              <a:rPr lang="pt-BR" sz="2400" i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Foi um prazer tê-los conosco, voltem sempre!</a:t>
            </a:r>
          </a:p>
          <a:p>
            <a:r>
              <a:rPr lang="pt-BR" sz="2400" i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Forte abraço.</a:t>
            </a:r>
          </a:p>
        </p:txBody>
      </p:sp>
      <p:pic>
        <p:nvPicPr>
          <p:cNvPr id="7" name="Shape 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532" y="1522218"/>
            <a:ext cx="419100" cy="36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4920346" y="1337155"/>
            <a:ext cx="4041314" cy="3168769"/>
            <a:chOff x="733222" y="965200"/>
            <a:chExt cx="5540307" cy="4091130"/>
          </a:xfrm>
        </p:grpSpPr>
        <p:pic>
          <p:nvPicPr>
            <p:cNvPr id="9" name="Picture 8" descr="_MG_0410.JPG"/>
            <p:cNvPicPr>
              <a:picLocks noChangeAspect="1"/>
            </p:cNvPicPr>
            <p:nvPr/>
          </p:nvPicPr>
          <p:blipFill>
            <a:blip r:embed="rId3"/>
            <a:srcRect l="4055" t="16486" r="4223"/>
            <a:stretch>
              <a:fillRect/>
            </a:stretch>
          </p:blipFill>
          <p:spPr>
            <a:xfrm>
              <a:off x="1752600" y="965200"/>
              <a:ext cx="3467100" cy="210455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10" name="Picture 9" descr="20229046_1628719513805948_1935497736145723536_n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222" y="2782218"/>
              <a:ext cx="1890000" cy="189000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11" name="Picture 10" descr="FullSizeRender_3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3142" y="3256330"/>
              <a:ext cx="1350000" cy="180000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12" name="Picture 11" descr="IMG_1690.JPG"/>
            <p:cNvPicPr>
              <a:picLocks noChangeAspect="1"/>
            </p:cNvPicPr>
            <p:nvPr/>
          </p:nvPicPr>
          <p:blipFill>
            <a:blip r:embed="rId6"/>
            <a:srcRect t="17708" b="18702"/>
            <a:stretch>
              <a:fillRect/>
            </a:stretch>
          </p:blipFill>
          <p:spPr>
            <a:xfrm>
              <a:off x="4383529" y="2782218"/>
              <a:ext cx="1890000" cy="1602468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Encerramento apresentaca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6"/>
            <a:ext cx="9144000" cy="51435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grpSp>
        <p:nvGrpSpPr>
          <p:cNvPr id="17" name="Group 16"/>
          <p:cNvGrpSpPr/>
          <p:nvPr/>
        </p:nvGrpSpPr>
        <p:grpSpPr>
          <a:xfrm>
            <a:off x="507545" y="1731672"/>
            <a:ext cx="5240112" cy="461665"/>
            <a:chOff x="507545" y="1731672"/>
            <a:chExt cx="5240112" cy="461665"/>
          </a:xfrm>
        </p:grpSpPr>
        <p:sp>
          <p:nvSpPr>
            <p:cNvPr id="15" name="Rectangle 14"/>
            <p:cNvSpPr/>
            <p:nvPr/>
          </p:nvSpPr>
          <p:spPr>
            <a:xfrm>
              <a:off x="507545" y="1751025"/>
              <a:ext cx="4456341" cy="424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 smtClean="0"/>
                <a:t>z</a:t>
              </a:r>
              <a:endParaRPr lang="nb-NO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7546" y="1731672"/>
              <a:ext cx="52401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JUNTE-SE</a:t>
              </a:r>
              <a:r>
                <a:rPr lang="pt-BR" sz="2400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pt-BR" sz="2400" dirty="0" smtClean="0">
                  <a:solidFill>
                    <a:srgbClr val="0070C0"/>
                  </a:solidFill>
                </a:rPr>
                <a:t>ao BioME em 2018!</a:t>
              </a:r>
              <a:endParaRPr lang="pt-BR" sz="2400" dirty="0" smtClean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2090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6"/>
          <p:cNvSpPr txBox="1"/>
          <p:nvPr/>
        </p:nvSpPr>
        <p:spPr>
          <a:xfrm>
            <a:off x="364450" y="460850"/>
            <a:ext cx="7092264" cy="8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Lato"/>
                <a:cs typeface="Lato"/>
                <a:sym typeface="Lato"/>
              </a:rPr>
              <a:t>Cursos de curta duração 2017 - 1ª edição</a:t>
            </a:r>
            <a:endParaRPr lang="pt-BR" sz="2400" dirty="0">
              <a:solidFill>
                <a:schemeClr val="accent1">
                  <a:lumMod val="75000"/>
                </a:schemeClr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28523" y="1157539"/>
            <a:ext cx="8451082" cy="370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228600" algn="just" defTabSz="914400" eaLnBrk="1" fontAlgn="base" latinLnBrk="0" hangingPunct="1">
              <a:lnSpc>
                <a:spcPct val="200000"/>
              </a:lnSpc>
              <a:buClr>
                <a:srgbClr val="666A73"/>
              </a:buClr>
              <a:buSzTx/>
              <a:tabLst/>
            </a:pPr>
            <a:r>
              <a:rPr lang="pt-BR" sz="1600" dirty="0" smtClean="0">
                <a:solidFill>
                  <a:srgbClr val="282C35"/>
                </a:solidFill>
                <a:latin typeface="+mn-lt"/>
                <a:ea typeface="Lato"/>
                <a:cs typeface="Lato"/>
                <a:sym typeface="Lato"/>
              </a:rPr>
              <a:t>Curso 1</a:t>
            </a:r>
          </a:p>
          <a:p>
            <a:pPr marL="457200" indent="-228600" algn="just" defTabSz="914400" eaLnBrk="1" fontAlgn="base" latinLnBrk="0" hangingPunct="1">
              <a:lnSpc>
                <a:spcPct val="110000"/>
              </a:lnSpc>
              <a:buClr>
                <a:srgbClr val="666A73"/>
              </a:buClr>
              <a:buSzTx/>
              <a:tabLst/>
            </a:pPr>
            <a:r>
              <a:rPr lang="pt-BR" dirty="0" smtClean="0">
                <a:solidFill>
                  <a:srgbClr val="53585F"/>
                </a:solidFill>
                <a:latin typeface="+mn-lt"/>
                <a:ea typeface="Lato"/>
                <a:cs typeface="Lato"/>
                <a:sym typeface="Lato"/>
              </a:rPr>
              <a:t>Curso teórico-prático de filogenia molecular e análise evolucionária de sequências (20h)</a:t>
            </a:r>
          </a:p>
          <a:p>
            <a:pPr marL="457200" indent="-228600" algn="just" fontAlgn="base">
              <a:lnSpc>
                <a:spcPct val="110000"/>
              </a:lnSpc>
              <a:buClr>
                <a:srgbClr val="666A73"/>
              </a:buClr>
            </a:pPr>
            <a:r>
              <a:rPr lang="pt-BR" dirty="0" smtClean="0">
                <a:solidFill>
                  <a:srgbClr val="53585F"/>
                </a:solidFill>
                <a:latin typeface="+mn-lt"/>
                <a:ea typeface="Lato"/>
                <a:cs typeface="Lato"/>
                <a:sym typeface="Lato"/>
              </a:rPr>
              <a:t> Prof. Dr. João Paulo Matos Santos Lima (DBQ-UFRN, BioME)</a:t>
            </a:r>
          </a:p>
          <a:p>
            <a:pPr marL="457200" indent="-228600" algn="just" defTabSz="914400" eaLnBrk="1" fontAlgn="base" latinLnBrk="0" hangingPunct="1">
              <a:lnSpc>
                <a:spcPct val="110000"/>
              </a:lnSpc>
              <a:buClr>
                <a:srgbClr val="666A73"/>
              </a:buClr>
              <a:buSzTx/>
              <a:tabLst/>
            </a:pPr>
            <a:r>
              <a:rPr lang="pt-BR" dirty="0" smtClean="0">
                <a:solidFill>
                  <a:srgbClr val="53585F"/>
                </a:solidFill>
                <a:latin typeface="+mn-lt"/>
                <a:ea typeface="Lato"/>
                <a:cs typeface="Lato"/>
                <a:sym typeface="Lato"/>
              </a:rPr>
              <a:t>12 a 14 de Julho de 2017</a:t>
            </a:r>
          </a:p>
          <a:p>
            <a:pPr marL="457200" indent="-228600" algn="just" defTabSz="914400" eaLnBrk="0" fontAlgn="base" latinLnBrk="0" hangingPunct="0">
              <a:lnSpc>
                <a:spcPct val="200000"/>
              </a:lnSpc>
              <a:buClr>
                <a:srgbClr val="666A73"/>
              </a:buClr>
              <a:buSzTx/>
              <a:tabLst/>
            </a:pPr>
            <a:r>
              <a:rPr lang="pt-BR" sz="1600" dirty="0" smtClean="0">
                <a:solidFill>
                  <a:srgbClr val="282C35"/>
                </a:solidFill>
                <a:latin typeface="+mn-lt"/>
                <a:ea typeface="Lato"/>
                <a:cs typeface="Lato"/>
                <a:sym typeface="Lato"/>
              </a:rPr>
              <a:t>Curso 2</a:t>
            </a:r>
          </a:p>
          <a:p>
            <a:pPr marL="457200" indent="-228600" algn="just" defTabSz="914400" eaLnBrk="0" fontAlgn="base" latinLnBrk="0" hangingPunct="0">
              <a:lnSpc>
                <a:spcPct val="110000"/>
              </a:lnSpc>
              <a:buClr>
                <a:srgbClr val="666A73"/>
              </a:buClr>
              <a:buSzTx/>
              <a:tabLst/>
            </a:pPr>
            <a:r>
              <a:rPr lang="pt-BR" dirty="0" smtClean="0">
                <a:solidFill>
                  <a:srgbClr val="53585F"/>
                </a:solidFill>
                <a:latin typeface="+mn-lt"/>
                <a:ea typeface="Lato"/>
                <a:cs typeface="Lato"/>
                <a:sym typeface="Lato"/>
              </a:rPr>
              <a:t>Curso teórico de análise proteômica - conceitos e aplicações (20h)</a:t>
            </a:r>
          </a:p>
          <a:p>
            <a:pPr marL="457200" indent="-228600" algn="just" defTabSz="914400" eaLnBrk="0" fontAlgn="base" latinLnBrk="0" hangingPunct="0">
              <a:lnSpc>
                <a:spcPct val="110000"/>
              </a:lnSpc>
              <a:buClr>
                <a:srgbClr val="666A73"/>
              </a:buClr>
              <a:buSzTx/>
              <a:tabLst/>
            </a:pPr>
            <a:r>
              <a:rPr lang="pt-BR" dirty="0" smtClean="0">
                <a:solidFill>
                  <a:srgbClr val="53585F"/>
                </a:solidFill>
                <a:latin typeface="+mn-lt"/>
                <a:ea typeface="Lato"/>
                <a:cs typeface="Lato"/>
                <a:sym typeface="Lato"/>
              </a:rPr>
              <a:t>Prof. Dr. Gustavo Antonio de Souza (Ice-UFRN, BioME)</a:t>
            </a:r>
          </a:p>
          <a:p>
            <a:pPr marL="457200" indent="-228600" algn="just" defTabSz="914400" eaLnBrk="0" fontAlgn="base" latinLnBrk="0" hangingPunct="0">
              <a:lnSpc>
                <a:spcPct val="110000"/>
              </a:lnSpc>
              <a:buClr>
                <a:srgbClr val="666A73"/>
              </a:buClr>
              <a:buSzTx/>
              <a:tabLst/>
            </a:pPr>
            <a:r>
              <a:rPr lang="pt-BR" dirty="0" smtClean="0">
                <a:solidFill>
                  <a:srgbClr val="53585F"/>
                </a:solidFill>
                <a:latin typeface="+mn-lt"/>
                <a:ea typeface="Lato"/>
                <a:cs typeface="Lato"/>
                <a:sym typeface="Lato"/>
              </a:rPr>
              <a:t>17 a 19 de Julho de 2017</a:t>
            </a:r>
            <a:endParaRPr lang="nb-NO" dirty="0" smtClean="0">
              <a:solidFill>
                <a:srgbClr val="53585F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indent="-228600" algn="just" defTabSz="914400" eaLnBrk="0" fontAlgn="base" latinLnBrk="0" hangingPunct="0">
              <a:lnSpc>
                <a:spcPct val="200000"/>
              </a:lnSpc>
              <a:buClr>
                <a:srgbClr val="666A73"/>
              </a:buClr>
              <a:buSzTx/>
              <a:tabLst/>
            </a:pPr>
            <a:r>
              <a:rPr lang="pt-BR" sz="1600" dirty="0" smtClean="0">
                <a:solidFill>
                  <a:srgbClr val="282C35"/>
                </a:solidFill>
                <a:latin typeface="+mn-lt"/>
                <a:ea typeface="Lato"/>
                <a:cs typeface="Lato"/>
                <a:sym typeface="Lato"/>
              </a:rPr>
              <a:t>Curso 3</a:t>
            </a:r>
            <a:endParaRPr lang="pt-BR" sz="1600" dirty="0" smtClean="0">
              <a:solidFill>
                <a:srgbClr val="53585F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indent="-228600" algn="just" defTabSz="914400" eaLnBrk="0" fontAlgn="base" latinLnBrk="0" hangingPunct="0">
              <a:lnSpc>
                <a:spcPct val="110000"/>
              </a:lnSpc>
              <a:buClr>
                <a:srgbClr val="666A73"/>
              </a:buClr>
              <a:buSzTx/>
              <a:tabLst/>
            </a:pPr>
            <a:r>
              <a:rPr lang="pt-BR" dirty="0" smtClean="0">
                <a:solidFill>
                  <a:srgbClr val="53585F"/>
                </a:solidFill>
                <a:latin typeface="+mn-lt"/>
                <a:ea typeface="Lato"/>
                <a:cs typeface="Lato"/>
                <a:sym typeface="Lato"/>
              </a:rPr>
              <a:t>Curso teórico-prático em introdução à análise de dados de sequenciadores de segunda geração (20h)</a:t>
            </a:r>
          </a:p>
          <a:p>
            <a:pPr marL="457200" indent="-228600" algn="just" defTabSz="914400" eaLnBrk="0" fontAlgn="base" latinLnBrk="0" hangingPunct="0">
              <a:lnSpc>
                <a:spcPct val="110000"/>
              </a:lnSpc>
              <a:buClr>
                <a:srgbClr val="666A73"/>
              </a:buClr>
              <a:buSzTx/>
              <a:tabLst/>
            </a:pPr>
            <a:r>
              <a:rPr lang="pt-BR" dirty="0" smtClean="0">
                <a:solidFill>
                  <a:srgbClr val="53585F"/>
                </a:solidFill>
                <a:latin typeface="+mn-lt"/>
                <a:ea typeface="Lato"/>
                <a:cs typeface="Lato"/>
                <a:sym typeface="Lato"/>
              </a:rPr>
              <a:t>Prof. Dr. Jorge Estefano Santana de Souza (IMD-UFRN, BioME)</a:t>
            </a:r>
          </a:p>
          <a:p>
            <a:pPr marL="457200" indent="-228600" algn="just" defTabSz="914400" eaLnBrk="0" fontAlgn="base" latinLnBrk="0" hangingPunct="0">
              <a:lnSpc>
                <a:spcPct val="110000"/>
              </a:lnSpc>
              <a:buClr>
                <a:srgbClr val="666A73"/>
              </a:buClr>
              <a:buSzTx/>
              <a:tabLst/>
            </a:pPr>
            <a:r>
              <a:rPr lang="pt-BR" dirty="0" smtClean="0">
                <a:solidFill>
                  <a:srgbClr val="53585F"/>
                </a:solidFill>
                <a:latin typeface="+mn-lt"/>
                <a:ea typeface="Lato"/>
                <a:cs typeface="Lato"/>
                <a:sym typeface="Lato"/>
              </a:rPr>
              <a:t>19 a 21 de Julho de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/>
        </p:nvSpPr>
        <p:spPr>
          <a:xfrm>
            <a:off x="364450" y="1223212"/>
            <a:ext cx="8449350" cy="1641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pt-BR" sz="1600" b="1" dirty="0" smtClean="0">
                <a:solidFill>
                  <a:srgbClr val="282C35"/>
                </a:solidFill>
                <a:latin typeface="+mn-lt"/>
                <a:ea typeface="Lato"/>
                <a:cs typeface="Lato"/>
                <a:sym typeface="Lato"/>
              </a:rPr>
              <a:t>Objetivo: </a:t>
            </a:r>
            <a:r>
              <a:rPr lang="pt-BR" sz="1600" dirty="0" smtClean="0">
                <a:solidFill>
                  <a:srgbClr val="434343"/>
                </a:solidFill>
                <a:latin typeface="+mn-lt"/>
                <a:ea typeface="Lato"/>
                <a:cs typeface="Lato"/>
                <a:sym typeface="Lato"/>
              </a:rPr>
              <a:t>treinamento direcionado em técnicas e metodologias de bioinformática.</a:t>
            </a:r>
          </a:p>
          <a:p>
            <a:pPr lvl="0">
              <a:lnSpc>
                <a:spcPct val="150000"/>
              </a:lnSpc>
            </a:pPr>
            <a:r>
              <a:rPr lang="pt-BR" sz="1600" b="1" dirty="0" smtClean="0">
                <a:solidFill>
                  <a:srgbClr val="282C35"/>
                </a:solidFill>
                <a:latin typeface="+mn-lt"/>
                <a:ea typeface="Lato"/>
                <a:cs typeface="Lato"/>
                <a:sym typeface="Lato"/>
              </a:rPr>
              <a:t>Público alvo: </a:t>
            </a:r>
            <a:r>
              <a:rPr lang="pt-BR" sz="1600" dirty="0" smtClean="0">
                <a:solidFill>
                  <a:srgbClr val="434343"/>
                </a:solidFill>
                <a:latin typeface="+mn-lt"/>
                <a:ea typeface="Lato"/>
                <a:cs typeface="Lato"/>
                <a:sym typeface="Lato"/>
              </a:rPr>
              <a:t>estudantes e profissionais que não tiveram formação específica na área e/ou que necessitavam se aprofundar nestas metodologias.</a:t>
            </a: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sz="1600" dirty="0">
              <a:solidFill>
                <a:srgbClr val="666A73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sz="1600"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sz="1600"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364450" y="435450"/>
            <a:ext cx="5757599" cy="8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Lato"/>
                <a:cs typeface="Lato"/>
                <a:sym typeface="Lato"/>
              </a:rPr>
              <a:t>O evento</a:t>
            </a:r>
            <a:endParaRPr lang="en" sz="2400" dirty="0">
              <a:solidFill>
                <a:schemeClr val="accent1">
                  <a:lumMod val="75000"/>
                </a:schemeClr>
              </a:solidFill>
              <a:latin typeface="+mn-lt"/>
              <a:ea typeface="Lato"/>
              <a:cs typeface="Lato"/>
              <a:sym typeface="Lato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2700" y="2975615"/>
            <a:ext cx="9102700" cy="2160000"/>
            <a:chOff x="12700" y="2975615"/>
            <a:chExt cx="9102700" cy="2160000"/>
          </a:xfrm>
        </p:grpSpPr>
        <p:pic>
          <p:nvPicPr>
            <p:cNvPr id="13" name="Picture 12" descr="IMG_155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" y="2975615"/>
              <a:ext cx="3023852" cy="216000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9" name="Picture 8" descr="20155840_1625620084115891_7195216477927911971_n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0860" y="2975615"/>
              <a:ext cx="3023852" cy="216000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11" name="Picture 10" descr="IMG_0499.JPG"/>
            <p:cNvPicPr>
              <a:picLocks noChangeAspect="1"/>
            </p:cNvPicPr>
            <p:nvPr/>
          </p:nvPicPr>
          <p:blipFill>
            <a:blip r:embed="rId5"/>
            <a:srcRect l="10402"/>
            <a:stretch>
              <a:fillRect/>
            </a:stretch>
          </p:blipFill>
          <p:spPr>
            <a:xfrm>
              <a:off x="6067412" y="2975615"/>
              <a:ext cx="3047988" cy="216000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 txBox="1"/>
          <p:nvPr/>
        </p:nvSpPr>
        <p:spPr>
          <a:xfrm>
            <a:off x="790372" y="460275"/>
            <a:ext cx="7537189" cy="69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" sz="2400" dirty="0" smtClean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Depoimentos de alguns participantes sobre o evento </a:t>
            </a:r>
            <a:r>
              <a:rPr lang="en" sz="24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/>
            </a:r>
            <a:br>
              <a:rPr lang="en" sz="24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</a:br>
            <a:endParaRPr lang="en" sz="240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270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4838" y="1995744"/>
            <a:ext cx="42744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O curso foi muito proveitoso. Professor capacitado, muito preparado, organização do evento e infraestrutura excelentes. </a:t>
            </a:r>
          </a:p>
          <a:p>
            <a:pPr algn="just"/>
            <a:endParaRPr lang="pt-BR" sz="1000" dirty="0" smtClean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  <a:p>
            <a:pPr algn="just"/>
            <a:r>
              <a:rPr lang="pt-BR" sz="1000" dirty="0" smtClean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Participante do curso de Proteoma</a:t>
            </a:r>
          </a:p>
        </p:txBody>
      </p:sp>
      <p:pic>
        <p:nvPicPr>
          <p:cNvPr id="6" name="Picture 5" descr="FullSizeRender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29" y="1864800"/>
            <a:ext cx="3360000" cy="2520000"/>
          </a:xfrm>
          <a:prstGeom prst="rect">
            <a:avLst/>
          </a:prstGeom>
        </p:spPr>
      </p:pic>
      <p:pic>
        <p:nvPicPr>
          <p:cNvPr id="7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22" y="1995744"/>
            <a:ext cx="419100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/>
          <p:nvPr/>
        </p:nvSpPr>
        <p:spPr>
          <a:xfrm>
            <a:off x="631372" y="453512"/>
            <a:ext cx="2253348" cy="1364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BR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Curso bem estruturado e bem organizado. Gostaria de participar de outros oferecidos no futuro.</a:t>
            </a:r>
          </a:p>
          <a:p>
            <a:r>
              <a:rPr lang="pt-BR" sz="800" dirty="0" smtClean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Participante do curso de Filogenia Molecular</a:t>
            </a: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dirty="0" smtClean="0">
              <a:solidFill>
                <a:schemeClr val="bg1"/>
              </a:solidFill>
              <a:latin typeface="+mn-lt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800" b="1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9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5000"/>
              </a:lnSpc>
            </a:pPr>
            <a:endParaRPr lang="pt-BR" sz="900" dirty="0" smtClean="0">
              <a:solidFill>
                <a:schemeClr val="bg1"/>
              </a:solidFill>
              <a:latin typeface="+mn-l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i="1" dirty="0" smtClean="0">
                <a:solidFill>
                  <a:schemeClr val="bg1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endParaRPr lang="pt-BR" i="1" dirty="0">
              <a:solidFill>
                <a:schemeClr val="bg1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4" name="Shape 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787" y="512536"/>
            <a:ext cx="267940" cy="20590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94"/>
          <p:cNvSpPr txBox="1"/>
          <p:nvPr/>
        </p:nvSpPr>
        <p:spPr>
          <a:xfrm>
            <a:off x="6357345" y="3077033"/>
            <a:ext cx="2590707" cy="1364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BR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O curso foi muito bom. Consegui ter uma noção geral sobre a temática e consegui ver potenciais análises para complementar a minha pesquisa.</a:t>
            </a:r>
          </a:p>
          <a:p>
            <a:r>
              <a:rPr lang="pt-BR" sz="800" b="1" dirty="0" smtClean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P</a:t>
            </a:r>
            <a:r>
              <a:rPr lang="pt-BR" sz="800" dirty="0" smtClean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articipante do curso de Filogenia Molecular</a:t>
            </a:r>
            <a:endParaRPr lang="pt-BR" dirty="0" smtClean="0">
              <a:solidFill>
                <a:schemeClr val="bg1"/>
              </a:solidFill>
              <a:latin typeface="+mn-lt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800" b="1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900" dirty="0" smtClean="0">
              <a:solidFill>
                <a:schemeClr val="bg1"/>
              </a:solidFill>
              <a:latin typeface="+mn-lt"/>
            </a:endParaRPr>
          </a:p>
          <a:p>
            <a:pPr algn="just">
              <a:lnSpc>
                <a:spcPct val="115000"/>
              </a:lnSpc>
            </a:pPr>
            <a:endParaRPr lang="pt-BR" sz="900" dirty="0" smtClean="0">
              <a:solidFill>
                <a:schemeClr val="bg1"/>
              </a:solidFill>
              <a:latin typeface="+mn-l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i="1" dirty="0" smtClean="0">
                <a:solidFill>
                  <a:schemeClr val="bg1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endParaRPr lang="pt-BR" i="1" dirty="0">
              <a:solidFill>
                <a:schemeClr val="bg1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19" name="Shape 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30760" y="3136058"/>
            <a:ext cx="265805" cy="20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94"/>
          <p:cNvSpPr txBox="1"/>
          <p:nvPr/>
        </p:nvSpPr>
        <p:spPr>
          <a:xfrm>
            <a:off x="3396747" y="3287514"/>
            <a:ext cx="2659910" cy="14477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BR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Eu gostei muito! As explicações eram claras, o material de apoio era ótimo e havia uma boa infraestrutura no geral.</a:t>
            </a:r>
          </a:p>
          <a:p>
            <a:r>
              <a:rPr lang="pt-BR" sz="800" dirty="0" smtClean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Participante do curso de Filogenia Molecular</a:t>
            </a:r>
          </a:p>
          <a:p>
            <a:endParaRPr lang="nb-NO" sz="800" b="1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9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5000"/>
              </a:lnSpc>
            </a:pPr>
            <a:endParaRPr lang="pt-BR" sz="900" dirty="0" smtClean="0">
              <a:solidFill>
                <a:schemeClr val="bg1"/>
              </a:solidFill>
              <a:latin typeface="+mn-l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i="1" dirty="0" smtClean="0">
                <a:solidFill>
                  <a:schemeClr val="bg1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endParaRPr lang="pt-BR" i="1" dirty="0">
              <a:solidFill>
                <a:schemeClr val="bg1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21" name="Shape 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8807" y="3346539"/>
            <a:ext cx="267940" cy="20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94"/>
          <p:cNvSpPr txBox="1"/>
          <p:nvPr/>
        </p:nvSpPr>
        <p:spPr>
          <a:xfrm>
            <a:off x="572727" y="1872294"/>
            <a:ext cx="2547249" cy="5914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nb-NO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Parabéns! Equipe impecável!</a:t>
            </a:r>
          </a:p>
          <a:p>
            <a:r>
              <a:rPr lang="pt-BR" sz="800" dirty="0" smtClean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Participante do curso de Proteoma</a:t>
            </a:r>
            <a:r>
              <a:rPr lang="pt-BR" sz="800" b="1" dirty="0" smtClean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dirty="0" smtClean="0">
              <a:solidFill>
                <a:schemeClr val="bg1"/>
              </a:solidFill>
              <a:latin typeface="+mn-lt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800" b="1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9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5000"/>
              </a:lnSpc>
            </a:pPr>
            <a:endParaRPr lang="pt-BR" sz="900" dirty="0" smtClean="0">
              <a:solidFill>
                <a:schemeClr val="bg1"/>
              </a:solidFill>
              <a:latin typeface="+mn-l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i="1" dirty="0" smtClean="0">
                <a:solidFill>
                  <a:schemeClr val="bg1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endParaRPr lang="pt-BR" i="1" dirty="0">
              <a:solidFill>
                <a:schemeClr val="bg1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24" name="Shape 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787" y="1931319"/>
            <a:ext cx="267940" cy="20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94"/>
          <p:cNvSpPr txBox="1"/>
          <p:nvPr/>
        </p:nvSpPr>
        <p:spPr>
          <a:xfrm>
            <a:off x="6324669" y="457138"/>
            <a:ext cx="2558067" cy="936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BR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O professor se colocou bastante acessível para o levantamento de questões ao longo do curso.</a:t>
            </a:r>
          </a:p>
          <a:p>
            <a:r>
              <a:rPr lang="pt-BR" sz="800" dirty="0" smtClean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Participante do curso de Proteoma</a:t>
            </a: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dirty="0" smtClean="0">
              <a:solidFill>
                <a:schemeClr val="bg1"/>
              </a:solidFill>
              <a:latin typeface="+mn-lt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800" b="1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9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5000"/>
              </a:lnSpc>
            </a:pPr>
            <a:endParaRPr lang="pt-BR" sz="900" dirty="0" smtClean="0">
              <a:solidFill>
                <a:schemeClr val="bg1"/>
              </a:solidFill>
              <a:latin typeface="+mn-l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i="1" dirty="0" smtClean="0">
                <a:solidFill>
                  <a:schemeClr val="bg1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endParaRPr lang="pt-BR" i="1" dirty="0">
              <a:solidFill>
                <a:schemeClr val="bg1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26" name="Shape 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8429" y="556072"/>
            <a:ext cx="267940" cy="20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62" y="2678842"/>
            <a:ext cx="267940" cy="20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94"/>
          <p:cNvSpPr txBox="1"/>
          <p:nvPr/>
        </p:nvSpPr>
        <p:spPr>
          <a:xfrm>
            <a:off x="3450837" y="453503"/>
            <a:ext cx="2383823" cy="852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BR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O conteúdo foi de extrema importância para minha formação </a:t>
            </a:r>
          </a:p>
          <a:p>
            <a:r>
              <a:rPr lang="pt-BR" sz="800" dirty="0" smtClean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Participante do curso de NGS</a:t>
            </a:r>
          </a:p>
        </p:txBody>
      </p:sp>
      <p:pic>
        <p:nvPicPr>
          <p:cNvPr id="29" name="Shape 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82749" y="512524"/>
            <a:ext cx="267940" cy="20590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94"/>
          <p:cNvSpPr txBox="1"/>
          <p:nvPr/>
        </p:nvSpPr>
        <p:spPr>
          <a:xfrm>
            <a:off x="3377183" y="1712704"/>
            <a:ext cx="2701162" cy="1407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BR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Curso muito bem organizado. Espero que ofereçam outros cursos para que eu possa ampliar meus conhecimentos na área.</a:t>
            </a:r>
          </a:p>
          <a:p>
            <a:r>
              <a:rPr lang="pt-BR" sz="800" dirty="0" smtClean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Participante do curso de NGS</a:t>
            </a:r>
          </a:p>
          <a:p>
            <a:endParaRPr lang="pt-BR" dirty="0" smtClean="0">
              <a:solidFill>
                <a:schemeClr val="bg1"/>
              </a:solidFill>
              <a:latin typeface="+mn-lt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800" b="1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9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5000"/>
              </a:lnSpc>
            </a:pPr>
            <a:endParaRPr lang="pt-BR" sz="900" dirty="0" smtClean="0">
              <a:solidFill>
                <a:schemeClr val="bg1"/>
              </a:solidFill>
              <a:latin typeface="+mn-l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i="1" dirty="0" smtClean="0">
                <a:solidFill>
                  <a:schemeClr val="bg1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endParaRPr lang="pt-BR" i="1" dirty="0">
              <a:solidFill>
                <a:schemeClr val="bg1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31" name="Shape 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9976" y="1782607"/>
            <a:ext cx="267940" cy="2059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94"/>
          <p:cNvSpPr txBox="1"/>
          <p:nvPr/>
        </p:nvSpPr>
        <p:spPr>
          <a:xfrm>
            <a:off x="6346441" y="1999377"/>
            <a:ext cx="2638482" cy="8418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BR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O bioinformata mais experiente que conheci.</a:t>
            </a:r>
          </a:p>
          <a:p>
            <a:r>
              <a:rPr lang="pt-BR" sz="800" dirty="0" smtClean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Participante do curso de NGS</a:t>
            </a:r>
            <a:endParaRPr lang="nb-NO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sz="800" b="1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dirty="0" smtClean="0">
              <a:solidFill>
                <a:schemeClr val="bg1"/>
              </a:solidFill>
              <a:latin typeface="+mn-lt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800" b="1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pt-BR" sz="800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nb-NO" sz="9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5000"/>
              </a:lnSpc>
            </a:pPr>
            <a:endParaRPr lang="pt-BR" sz="900" dirty="0" smtClean="0">
              <a:solidFill>
                <a:schemeClr val="bg1"/>
              </a:solidFill>
              <a:latin typeface="+mn-l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i="1" dirty="0" smtClean="0">
                <a:solidFill>
                  <a:schemeClr val="bg1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endParaRPr lang="pt-BR" i="1" dirty="0">
              <a:solidFill>
                <a:schemeClr val="bg1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33" name="Shape 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8344" y="2047504"/>
            <a:ext cx="267940" cy="2059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/>
          <p:cNvSpPr/>
          <p:nvPr/>
        </p:nvSpPr>
        <p:spPr>
          <a:xfrm>
            <a:off x="587828" y="2693379"/>
            <a:ext cx="22968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Gostaria de parabenizar a iniciativa primeiramente. O curso alcançou o objetivo à medida em que se propõe uma introdução ao tema, o qual é muito vasto e aplicável a inúmeras possibilidades.</a:t>
            </a:r>
            <a:endParaRPr lang="pt-BR" sz="1000" dirty="0" smtClean="0">
              <a:solidFill>
                <a:schemeClr val="accent5">
                  <a:lumMod val="40000"/>
                  <a:lumOff val="60000"/>
                </a:schemeClr>
              </a:solidFill>
              <a:latin typeface="+mn-lt"/>
            </a:endParaRPr>
          </a:p>
          <a:p>
            <a:r>
              <a:rPr lang="pt-BR" sz="800" dirty="0" smtClean="0">
                <a:solidFill>
                  <a:schemeClr val="bg1"/>
                </a:solidFill>
                <a:latin typeface="+mn-lt"/>
                <a:sym typeface="Lato"/>
              </a:rPr>
              <a:t>Participante do curso de Filogenia Molecular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282C35"/>
                </a:solidFill>
                <a:latin typeface="+mn-lt"/>
                <a:ea typeface="Lato"/>
                <a:cs typeface="Lato"/>
                <a:sym typeface="Lato"/>
              </a:rPr>
              <a:t>Participantes do evento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282C35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4023" y="1518083"/>
            <a:ext cx="3310948" cy="310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/>
        </p:nvSpPr>
        <p:spPr>
          <a:xfrm>
            <a:off x="364450" y="43570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BR" sz="2400" dirty="0" smtClean="0">
                <a:solidFill>
                  <a:srgbClr val="CCCCCC"/>
                </a:solidFill>
                <a:latin typeface="+mn-lt"/>
                <a:ea typeface="Lato"/>
                <a:cs typeface="Lato"/>
                <a:sym typeface="Lato"/>
              </a:rPr>
              <a:t>Participantes do evento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282C35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5" name="Shape 59"/>
          <p:cNvSpPr txBox="1"/>
          <p:nvPr/>
        </p:nvSpPr>
        <p:spPr>
          <a:xfrm>
            <a:off x="364450" y="2064938"/>
            <a:ext cx="3634500" cy="16215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pt-BR" dirty="0" smtClean="0">
                <a:latin typeface="+mn-lt"/>
                <a:ea typeface="Lato"/>
                <a:cs typeface="Lato"/>
                <a:sym typeface="Lato"/>
              </a:rPr>
              <a:t>Perfil dos participantes: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15%</a:t>
            </a: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 Alunos de graduação</a:t>
            </a:r>
          </a:p>
          <a:p>
            <a:pPr lvl="0">
              <a:lnSpc>
                <a:spcPct val="115000"/>
              </a:lnSpc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57% </a:t>
            </a:r>
            <a:r>
              <a:rPr lang="nb-NO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Alunos de pós graduação</a:t>
            </a:r>
            <a:endParaRPr lang="pt-BR" dirty="0" smtClean="0">
              <a:solidFill>
                <a:srgbClr val="39C2C9"/>
              </a:solidFill>
              <a:latin typeface="+mn-lt"/>
              <a:ea typeface="Lato"/>
              <a:cs typeface="Lato"/>
              <a:sym typeface="Lato"/>
            </a:endParaRPr>
          </a:p>
          <a:p>
            <a:pPr lvl="0">
              <a:lnSpc>
                <a:spcPct val="115000"/>
              </a:lnSpc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6% </a:t>
            </a:r>
            <a:r>
              <a:rPr lang="nb-NO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Pós-doutorandos </a:t>
            </a:r>
            <a:endParaRPr lang="pt-BR" dirty="0" smtClean="0">
              <a:solidFill>
                <a:srgbClr val="39C2C9"/>
              </a:solidFill>
              <a:latin typeface="+mn-lt"/>
              <a:ea typeface="Lato"/>
              <a:cs typeface="Lato"/>
              <a:sym typeface="Lato"/>
            </a:endParaRPr>
          </a:p>
          <a:p>
            <a:pPr lvl="0">
              <a:lnSpc>
                <a:spcPct val="115000"/>
              </a:lnSpc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22%</a:t>
            </a: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nb-NO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Profissionais</a:t>
            </a:r>
          </a:p>
          <a:p>
            <a:pPr lvl="0">
              <a:lnSpc>
                <a:spcPct val="115000"/>
              </a:lnSpc>
            </a:pPr>
            <a:endParaRPr lang="pt-BR" dirty="0" smtClean="0">
              <a:solidFill>
                <a:srgbClr val="FF7F00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A73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 l="40100" t="8296"/>
          <a:stretch>
            <a:fillRect/>
          </a:stretch>
        </p:blipFill>
        <p:spPr bwMode="auto">
          <a:xfrm>
            <a:off x="4093137" y="1620981"/>
            <a:ext cx="4057826" cy="268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MG_02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950" y="3063374"/>
            <a:ext cx="2640000" cy="19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Shape 72"/>
          <p:cNvSpPr txBox="1"/>
          <p:nvPr/>
        </p:nvSpPr>
        <p:spPr>
          <a:xfrm>
            <a:off x="364450" y="43570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 smtClean="0">
                <a:solidFill>
                  <a:srgbClr val="CCCCCC"/>
                </a:solidFill>
                <a:latin typeface="+mn-lt"/>
                <a:ea typeface="Lato"/>
                <a:cs typeface="Lato"/>
                <a:sym typeface="Lato"/>
              </a:rPr>
              <a:t>Participantes do evento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282C35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9" name="Shape 71"/>
          <p:cNvSpPr txBox="1"/>
          <p:nvPr/>
        </p:nvSpPr>
        <p:spPr>
          <a:xfrm>
            <a:off x="364450" y="3063380"/>
            <a:ext cx="3634500" cy="1666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nb-NO" dirty="0" smtClean="0">
                <a:latin typeface="+mn-lt"/>
                <a:ea typeface="Lato"/>
                <a:cs typeface="Lato"/>
                <a:sym typeface="Lato"/>
              </a:rPr>
              <a:t>Principais estados de origem:</a:t>
            </a:r>
          </a:p>
          <a:p>
            <a:pPr lvl="0">
              <a:lnSpc>
                <a:spcPct val="115000"/>
              </a:lnSpc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33% </a:t>
            </a: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RN</a:t>
            </a:r>
          </a:p>
          <a:p>
            <a:pPr lvl="0">
              <a:lnSpc>
                <a:spcPct val="115000"/>
              </a:lnSpc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20% </a:t>
            </a:r>
            <a:r>
              <a:rPr lang="nb-NO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CE</a:t>
            </a:r>
            <a:endParaRPr lang="pt-BR" dirty="0" smtClean="0">
              <a:solidFill>
                <a:srgbClr val="39C2C9"/>
              </a:solidFill>
              <a:latin typeface="+mn-lt"/>
              <a:ea typeface="Lato"/>
              <a:cs typeface="Lato"/>
              <a:sym typeface="Lato"/>
            </a:endParaRPr>
          </a:p>
          <a:p>
            <a:pPr lvl="0">
              <a:lnSpc>
                <a:spcPct val="115000"/>
              </a:lnSpc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10% </a:t>
            </a:r>
            <a:r>
              <a:rPr lang="nb-NO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PR</a:t>
            </a:r>
            <a:endParaRPr lang="nb-NO" b="1" dirty="0" smtClean="0">
              <a:solidFill>
                <a:srgbClr val="39C2C9"/>
              </a:solidFill>
              <a:latin typeface="+mn-lt"/>
              <a:ea typeface="Lato"/>
              <a:cs typeface="Lato"/>
              <a:sym typeface="Lato"/>
            </a:endParaRPr>
          </a:p>
          <a:p>
            <a:pPr lvl="0">
              <a:lnSpc>
                <a:spcPct val="115000"/>
              </a:lnSpc>
            </a:pPr>
            <a:r>
              <a:rPr lang="nb-NO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10% </a:t>
            </a:r>
            <a:r>
              <a:rPr lang="nb-NO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PE</a:t>
            </a:r>
          </a:p>
          <a:p>
            <a:pPr lvl="0">
              <a:lnSpc>
                <a:spcPct val="115000"/>
              </a:lnSpc>
            </a:pPr>
            <a:r>
              <a:rPr lang="nb-NO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9% </a:t>
            </a:r>
            <a:r>
              <a:rPr lang="nb-NO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SP</a:t>
            </a:r>
            <a:r>
              <a:rPr lang="nb-NO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b="1"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2" name="Shape 71"/>
          <p:cNvSpPr txBox="1"/>
          <p:nvPr/>
        </p:nvSpPr>
        <p:spPr>
          <a:xfrm>
            <a:off x="375332" y="1147440"/>
            <a:ext cx="3634500" cy="1676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nb-NO" dirty="0" smtClean="0">
                <a:latin typeface="+mn-lt"/>
                <a:ea typeface="Lato"/>
                <a:cs typeface="Lato"/>
                <a:sym typeface="Lato"/>
              </a:rPr>
              <a:t>Região de Origem dos participantes:</a:t>
            </a:r>
          </a:p>
          <a:p>
            <a:pPr lvl="0">
              <a:lnSpc>
                <a:spcPct val="115000"/>
              </a:lnSpc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79% </a:t>
            </a:r>
            <a:r>
              <a:rPr lang="pt-BR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Nordeste</a:t>
            </a:r>
          </a:p>
          <a:p>
            <a:pPr lvl="0">
              <a:lnSpc>
                <a:spcPct val="115000"/>
              </a:lnSpc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13% </a:t>
            </a:r>
            <a:r>
              <a:rPr lang="nb-NO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Sudeste</a:t>
            </a:r>
            <a:endParaRPr lang="pt-BR" dirty="0" smtClean="0">
              <a:solidFill>
                <a:srgbClr val="39C2C9"/>
              </a:solidFill>
              <a:latin typeface="+mn-lt"/>
              <a:ea typeface="Lato"/>
              <a:cs typeface="Lato"/>
              <a:sym typeface="Lato"/>
            </a:endParaRPr>
          </a:p>
          <a:p>
            <a:pPr lvl="0">
              <a:lnSpc>
                <a:spcPct val="115000"/>
              </a:lnSpc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6% </a:t>
            </a:r>
            <a:r>
              <a:rPr lang="nb-NO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Norte</a:t>
            </a:r>
            <a:endParaRPr lang="pt-BR" dirty="0" smtClean="0">
              <a:solidFill>
                <a:srgbClr val="39C2C9"/>
              </a:solidFill>
              <a:latin typeface="+mn-lt"/>
              <a:ea typeface="Lato"/>
              <a:cs typeface="Lato"/>
              <a:sym typeface="Lato"/>
            </a:endParaRPr>
          </a:p>
          <a:p>
            <a:pPr lvl="0">
              <a:lnSpc>
                <a:spcPct val="115000"/>
              </a:lnSpc>
            </a:pPr>
            <a:r>
              <a:rPr lang="pt-BR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1% </a:t>
            </a:r>
            <a:r>
              <a:rPr lang="nb-NO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Sul</a:t>
            </a:r>
          </a:p>
          <a:p>
            <a:pPr lvl="0">
              <a:lnSpc>
                <a:spcPct val="115000"/>
              </a:lnSpc>
            </a:pPr>
            <a:r>
              <a:rPr lang="nb-NO" b="1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1% </a:t>
            </a:r>
            <a:r>
              <a:rPr lang="nb-NO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Exterior</a:t>
            </a:r>
            <a:endParaRPr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b="1"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4446" y="4659117"/>
            <a:ext cx="2465839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pt-BR" sz="900" dirty="0" smtClean="0">
                <a:solidFill>
                  <a:srgbClr val="39C2C9"/>
                </a:solidFill>
                <a:latin typeface="+mn-lt"/>
                <a:ea typeface="Lato"/>
                <a:cs typeface="Lato"/>
                <a:sym typeface="Lato"/>
              </a:rPr>
              <a:t>* AM, AP, BA, PA, RJ, RO, SC, SE, TO e  Paraguai:1% cada</a:t>
            </a:r>
            <a:endParaRPr lang="nb-NO" sz="900" dirty="0" smtClean="0">
              <a:solidFill>
                <a:srgbClr val="39C2C9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15" name="Picture 14" descr="2017@BIOME-ANALISE-NGS-1-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50" y="2054520"/>
            <a:ext cx="2970000" cy="19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6" name="Picture 15" descr="_MG_0404.JPG"/>
          <p:cNvPicPr>
            <a:picLocks noChangeAspect="1"/>
          </p:cNvPicPr>
          <p:nvPr/>
        </p:nvPicPr>
        <p:blipFill>
          <a:blip r:embed="rId4"/>
          <a:srcRect l="6227" r="4211"/>
          <a:stretch>
            <a:fillRect/>
          </a:stretch>
        </p:blipFill>
        <p:spPr>
          <a:xfrm>
            <a:off x="4339303" y="701329"/>
            <a:ext cx="2660003" cy="19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 descr="shutterstock_174548207.jpg"/>
          <p:cNvPicPr preferRelativeResize="0"/>
          <p:nvPr/>
        </p:nvPicPr>
        <p:blipFill rotWithShape="1">
          <a:blip r:embed="rId3">
            <a:alphaModFix/>
          </a:blip>
          <a:srcRect t="25027" r="1127" b="81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364450" y="483400"/>
            <a:ext cx="3172500" cy="326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b="1" dirty="0" smtClean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PALESTRANTE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pt-BR" b="1" dirty="0" smtClean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-228600">
              <a:lnSpc>
                <a:spcPct val="115000"/>
              </a:lnSpc>
              <a:buClr>
                <a:srgbClr val="F3F3F3"/>
              </a:buClr>
              <a:buFont typeface="Lato"/>
              <a:buChar char="●"/>
            </a:pPr>
            <a:r>
              <a:rPr lang="pt-BR" dirty="0" smtClean="0">
                <a:solidFill>
                  <a:schemeClr val="bg1"/>
                </a:solidFill>
                <a:latin typeface="+mn-lt"/>
              </a:rPr>
              <a:t>Dr. Gustavo H. M. F. Souza, cientista senior da Waters Technologies do Brasil</a:t>
            </a:r>
          </a:p>
          <a:p>
            <a:pPr marL="457200" lvl="0" indent="-228600">
              <a:lnSpc>
                <a:spcPct val="115000"/>
              </a:lnSpc>
              <a:buClr>
                <a:srgbClr val="F3F3F3"/>
              </a:buClr>
              <a:buFont typeface="Lato"/>
              <a:buChar char="●"/>
            </a:pPr>
            <a:r>
              <a:rPr lang="pt-BR" dirty="0" smtClean="0">
                <a:solidFill>
                  <a:schemeClr val="bg1"/>
                </a:solidFill>
                <a:latin typeface="+mn-lt"/>
              </a:rPr>
              <a:t>Título: “Aquisições e processamento de dados proteômicos massivos: controle de qualidade  em escala multinivel” </a:t>
            </a:r>
            <a:endParaRPr lang="pt-BR" dirty="0" smtClean="0">
              <a:solidFill>
                <a:schemeClr val="bg1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-228600">
              <a:lnSpc>
                <a:spcPct val="115000"/>
              </a:lnSpc>
              <a:buClr>
                <a:srgbClr val="F3F3F3"/>
              </a:buClr>
              <a:buFont typeface="Lato"/>
              <a:buChar char="●"/>
            </a:pPr>
            <a:r>
              <a:rPr lang="pt-BR" dirty="0" smtClean="0">
                <a:solidFill>
                  <a:schemeClr val="bg1"/>
                </a:solidFill>
                <a:latin typeface="+mn-lt"/>
              </a:rPr>
              <a:t>Palestra com duração de 2h durante o curso de Proteoma</a:t>
            </a:r>
            <a:endParaRPr dirty="0">
              <a:solidFill>
                <a:schemeClr val="bg1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FF7F00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656566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FF7F00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A73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endParaRPr dirty="0">
              <a:solidFill>
                <a:srgbClr val="666666"/>
              </a:solidFill>
              <a:latin typeface="+mn-lt"/>
              <a:ea typeface="Lato"/>
              <a:cs typeface="Lato"/>
              <a:sym typeface="Lat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98521" y="21764"/>
            <a:ext cx="2309853" cy="5098382"/>
            <a:chOff x="5705395" y="21764"/>
            <a:chExt cx="2309853" cy="5098382"/>
          </a:xfrm>
        </p:grpSpPr>
        <p:pic>
          <p:nvPicPr>
            <p:cNvPr id="5" name="Picture 4" descr="FullSizeRender (3)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5395" y="3320146"/>
              <a:ext cx="2309853" cy="180000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6" name="Picture 5" descr="FullSizeRender_5 (2)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5395" y="21764"/>
              <a:ext cx="2309853" cy="180000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7" name="Picture 6" descr="IMG_169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5395" y="1691132"/>
              <a:ext cx="2309853" cy="180000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6677</TotalTime>
  <Words>637</Words>
  <Application>Microsoft Office PowerPoint</Application>
  <PresentationFormat>On-screen Show (16:9)</PresentationFormat>
  <Paragraphs>149</Paragraphs>
  <Slides>12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simple-light-2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Gustavo</dc:creator>
  <cp:lastModifiedBy>Gustavo de Souza</cp:lastModifiedBy>
  <cp:revision>138</cp:revision>
  <dcterms:modified xsi:type="dcterms:W3CDTF">2017-10-11T13:17:12Z</dcterms:modified>
</cp:coreProperties>
</file>